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1.jpg" ContentType="image/jpeg"/>
  <Override PartName="/ppt/media/image79.jpg" ContentType="image/jpeg"/>
  <Override PartName="/ppt/media/image80.jpg" ContentType="image/jpeg"/>
  <Override PartName="/ppt/media/image81.jpg" ContentType="image/jpeg"/>
  <Override PartName="/ppt/media/image8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6"/>
  </p:notesMasterIdLst>
  <p:sldIdLst>
    <p:sldId id="287" r:id="rId2"/>
    <p:sldId id="272" r:id="rId3"/>
    <p:sldId id="257" r:id="rId4"/>
    <p:sldId id="286" r:id="rId5"/>
    <p:sldId id="290" r:id="rId6"/>
    <p:sldId id="309" r:id="rId7"/>
    <p:sldId id="262" r:id="rId8"/>
    <p:sldId id="264" r:id="rId9"/>
    <p:sldId id="292" r:id="rId10"/>
    <p:sldId id="276" r:id="rId11"/>
    <p:sldId id="296" r:id="rId12"/>
    <p:sldId id="293" r:id="rId13"/>
    <p:sldId id="294" r:id="rId14"/>
    <p:sldId id="301" r:id="rId15"/>
    <p:sldId id="300" r:id="rId16"/>
    <p:sldId id="304" r:id="rId17"/>
    <p:sldId id="305" r:id="rId18"/>
    <p:sldId id="310" r:id="rId19"/>
    <p:sldId id="303" r:id="rId20"/>
    <p:sldId id="312" r:id="rId21"/>
    <p:sldId id="299" r:id="rId22"/>
    <p:sldId id="302" r:id="rId23"/>
    <p:sldId id="313" r:id="rId24"/>
    <p:sldId id="307" r:id="rId25"/>
    <p:sldId id="315" r:id="rId26"/>
    <p:sldId id="319" r:id="rId27"/>
    <p:sldId id="316" r:id="rId28"/>
    <p:sldId id="317" r:id="rId29"/>
    <p:sldId id="318" r:id="rId30"/>
    <p:sldId id="298" r:id="rId31"/>
    <p:sldId id="311" r:id="rId32"/>
    <p:sldId id="306" r:id="rId33"/>
    <p:sldId id="308" r:id="rId34"/>
    <p:sldId id="291" r:id="rId35"/>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6600"/>
    <a:srgbClr val="993300"/>
    <a:srgbClr val="3FDDDD"/>
    <a:srgbClr val="D20000"/>
    <a:srgbClr val="660033"/>
    <a:srgbClr val="CD6209"/>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4" autoAdjust="0"/>
    <p:restoredTop sz="93018" autoAdjust="0"/>
  </p:normalViewPr>
  <p:slideViewPr>
    <p:cSldViewPr>
      <p:cViewPr>
        <p:scale>
          <a:sx n="100" d="100"/>
          <a:sy n="100" d="100"/>
        </p:scale>
        <p:origin x="-774" y="-558"/>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5/30/2013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7</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13</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16</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26</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5/30/2013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5/30/2013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5/30/2013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5/30/2013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1.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0.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gif"/><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2.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jpeg"/><Relationship Id="rId5" Type="http://schemas.microsoft.com/office/2007/relationships/hdphoto" Target="../media/hdphoto19.wdp"/><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57.png"/><Relationship Id="rId4" Type="http://schemas.microsoft.com/office/2007/relationships/hdphoto" Target="../media/hdphoto22.wdp"/><Relationship Id="rId9"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jpeg"/><Relationship Id="rId2" Type="http://schemas.openxmlformats.org/officeDocument/2006/relationships/image" Target="../media/image67.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69.png"/><Relationship Id="rId4" Type="http://schemas.microsoft.com/office/2007/relationships/hdphoto" Target="../media/hdphoto25.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3.png"/><Relationship Id="rId4" Type="http://schemas.openxmlformats.org/officeDocument/2006/relationships/image" Target="../media/image72.gif"/></Relationships>
</file>

<file path=ppt/slides/_rels/slide31.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77.png"/><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76.pn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 Id="rId5" Type="http://schemas.openxmlformats.org/officeDocument/2006/relationships/image" Target="../media/image82.jpg"/><Relationship Id="rId4" Type="http://schemas.openxmlformats.org/officeDocument/2006/relationships/image" Target="../media/image81.jpg"/></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6.png"/><Relationship Id="rId5" Type="http://schemas.microsoft.com/office/2007/relationships/hdphoto" Target="../media/hdphoto5.wdp"/><Relationship Id="rId4" Type="http://schemas.openxmlformats.org/officeDocument/2006/relationships/image" Target="../media/image15.png"/><Relationship Id="rId9"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p:cNvSpPr txBox="1"/>
          <p:nvPr/>
        </p:nvSpPr>
        <p:spPr>
          <a:xfrm>
            <a:off x="228599" y="3742668"/>
            <a:ext cx="8610599" cy="1723549"/>
          </a:xfrm>
          <a:prstGeom prst="rect">
            <a:avLst/>
          </a:prstGeom>
          <a:noFill/>
          <a:ln w="12700">
            <a:solidFill>
              <a:schemeClr val="bg1">
                <a:lumMod val="95000"/>
                <a:lumOff val="5000"/>
              </a:schemeClr>
            </a:solidFill>
          </a:ln>
          <a:effectLst>
            <a:glow rad="241300">
              <a:schemeClr val="accent3">
                <a:lumMod val="60000"/>
                <a:lumOff val="40000"/>
              </a:schemeClr>
            </a:glow>
            <a:outerShdw sx="1000" sy="1000" algn="ctr" rotWithShape="0">
              <a:schemeClr val="tx1"/>
            </a:outerShdw>
            <a:softEdge rad="635000"/>
          </a:effectLst>
        </p:spPr>
        <p:txBody>
          <a:bodyPr wrap="square" rtlCol="0">
            <a:spAutoFit/>
          </a:bodyPr>
          <a:lstStyle/>
          <a:p>
            <a:pPr algn="ctr"/>
            <a:r>
              <a:rPr lang="en-US"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40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train’s students in the application of Ohm’s law,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algn="ctr" rotWithShape="0">
                    <a:schemeClr val="bg1">
                      <a:lumMod val="75000"/>
                      <a:lumOff val="25000"/>
                    </a:schemeClr>
                  </a:outerShdw>
                </a:effectLst>
                <a:latin typeface="Britannic Bold" pitchFamily="34" charset="0"/>
                <a:cs typeface="Aharoni" pitchFamily="2" charset="-79"/>
              </a:rPr>
              <a:t>Kirchhoff’s law, Thevein’s and Norton’s theorems, and superposition to the analysis of dc and ac circuits , including R-L-C circuits, impedances, phase angles, resonance and transformers</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a:t>
            </a:r>
            <a:endParaRPr lang="en-US" sz="2200" b="1" dirty="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endParaRPr>
          </a:p>
        </p:txBody>
      </p:sp>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Tree>
    <p:extLst>
      <p:ext uri="{BB962C8B-B14F-4D97-AF65-F5344CB8AC3E}">
        <p14:creationId xmlns:p14="http://schemas.microsoft.com/office/powerpoint/2010/main" val="311616380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anim calcmode="lin" valueType="num">
                                      <p:cBhvr>
                                        <p:cTn id="2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0" nodeType="click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0"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52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5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42" presetClass="exit" presetSubtype="0" fill="hold" grpId="0" nodeType="withEffect">
                                  <p:stCondLst>
                                    <p:cond delay="0"/>
                                  </p:stCondLst>
                                  <p:childTnLst>
                                    <p:animEffect transition="out" filter="fade">
                                      <p:cBhvr>
                                        <p:cTn id="23" dur="1500"/>
                                        <p:tgtEl>
                                          <p:spTgt spid="8"/>
                                        </p:tgtEl>
                                      </p:cBhvr>
                                    </p:animEffect>
                                    <p:anim calcmode="lin" valueType="num">
                                      <p:cBhvr>
                                        <p:cTn id="24" dur="1500"/>
                                        <p:tgtEl>
                                          <p:spTgt spid="8"/>
                                        </p:tgtEl>
                                        <p:attrNameLst>
                                          <p:attrName>ppt_x</p:attrName>
                                        </p:attrNameLst>
                                      </p:cBhvr>
                                      <p:tavLst>
                                        <p:tav tm="0">
                                          <p:val>
                                            <p:strVal val="ppt_x"/>
                                          </p:val>
                                        </p:tav>
                                        <p:tav tm="100000">
                                          <p:val>
                                            <p:strVal val="ppt_x"/>
                                          </p:val>
                                        </p:tav>
                                      </p:tavLst>
                                    </p:anim>
                                    <p:anim calcmode="lin" valueType="num">
                                      <p:cBhvr>
                                        <p:cTn id="25" dur="1500"/>
                                        <p:tgtEl>
                                          <p:spTgt spid="8"/>
                                        </p:tgtEl>
                                        <p:attrNameLst>
                                          <p:attrName>ppt_y</p:attrName>
                                        </p:attrNameLst>
                                      </p:cBhvr>
                                      <p:tavLst>
                                        <p:tav tm="0">
                                          <p:val>
                                            <p:strVal val="ppt_y"/>
                                          </p:val>
                                        </p:tav>
                                        <p:tav tm="100000">
                                          <p:val>
                                            <p:strVal val="ppt_y+.1"/>
                                          </p:val>
                                        </p:tav>
                                      </p:tavLst>
                                    </p:anim>
                                    <p:set>
                                      <p:cBhvr>
                                        <p:cTn id="26" dur="1" fill="hold">
                                          <p:stCondLst>
                                            <p:cond delay="1499"/>
                                          </p:stCondLst>
                                        </p:cTn>
                                        <p:tgtEl>
                                          <p:spTgt spid="8"/>
                                        </p:tgtEl>
                                        <p:attrNameLst>
                                          <p:attrName>style.visibility</p:attrName>
                                        </p:attrNameLst>
                                      </p:cBhvr>
                                      <p:to>
                                        <p:strVal val="hidden"/>
                                      </p:to>
                                    </p:set>
                                  </p:childTnLst>
                                </p:cTn>
                              </p:par>
                              <p:par>
                                <p:cTn id="27" presetID="53" presetClass="entr" presetSubtype="16" fill="hold" nodeType="withEffect">
                                  <p:stCondLst>
                                    <p:cond delay="25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p:cTn id="29"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0"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1"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500"/>
                                        <p:tgtEl>
                                          <p:spTgt spid="8"/>
                                        </p:tgtEl>
                                      </p:cBhvr>
                                    </p:animEffect>
                                  </p:childTnLst>
                                </p:cTn>
                              </p:par>
                              <p:par>
                                <p:cTn id="26" presetID="3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85724" y="1028700"/>
            <a:ext cx="5423861" cy="4337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p:spPr>
        <p:txBody>
          <a:bodyPr wrap="square">
            <a:spAutoFit/>
          </a:bodyPr>
          <a:lstStyle/>
          <a:p>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MT-</a:t>
            </a:r>
            <a:r>
              <a:rPr lang="en-US" sz="3200" b="1" dirty="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 </a:t>
            </a:r>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122 </a:t>
            </a:r>
            <a:r>
              <a:rPr lang="en-US" sz="2000" dirty="0" smtClean="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Production </a:t>
            </a:r>
            <a:r>
              <a:rPr lang="en-US" sz="2000" dirty="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308324"/>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a:ln w="12700">
                  <a:solidFill>
                    <a:schemeClr val="accent2">
                      <a:lumMod val="50000"/>
                    </a:schemeClr>
                  </a:solidFill>
                </a:ln>
                <a:solidFill>
                  <a:schemeClr val="tx1">
                    <a:lumMod val="95000"/>
                  </a:schemeClr>
                </a:solidFill>
                <a:effectLst>
                  <a:glow rad="25400">
                    <a:schemeClr val="accent2">
                      <a:lumMod val="50000"/>
                    </a:schemeClr>
                  </a:glow>
                </a:effectLst>
                <a:latin typeface="Verdana"/>
              </a:rPr>
              <a:t> </a:t>
            </a:r>
            <a:r>
              <a:rPr lang="en-US" sz="2000" dirty="0">
                <a:ln>
                  <a:solidFill>
                    <a:schemeClr val="accent2">
                      <a:lumMod val="75000"/>
                    </a:schemeClr>
                  </a:solidFill>
                </a:ln>
                <a:solidFill>
                  <a:schemeClr val="tx1">
                    <a:lumMod val="95000"/>
                  </a:schemeClr>
                </a:solidFill>
                <a:latin typeface="Verdana"/>
              </a:rPr>
              <a:t/>
            </a:r>
            <a:br>
              <a:rPr lang="en-US" sz="2000" dirty="0">
                <a:ln>
                  <a:solidFill>
                    <a:schemeClr val="accent2">
                      <a:lumMod val="75000"/>
                    </a:schemeClr>
                  </a:solidFill>
                </a:ln>
                <a:solidFill>
                  <a:schemeClr val="tx1">
                    <a:lumMod val="95000"/>
                  </a:schemeClr>
                </a:solidFill>
                <a:latin typeface="Verdana"/>
              </a:rPr>
            </a:b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880068"/>
            <a:ext cx="8001000" cy="1815882"/>
          </a:xfrm>
          <a:prstGeom prst="rect">
            <a:avLst/>
          </a:prstGeom>
        </p:spPr>
        <p:txBody>
          <a:bodyPr wrap="square">
            <a:spAutoFit/>
          </a:bodyPr>
          <a:lstStyle/>
          <a:p>
            <a:r>
              <a:rPr lang="en-US" sz="28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A</a:t>
            </a:r>
            <a:r>
              <a:rPr lang="en-US" sz="2800" dirty="0" smtClean="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n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128695364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New Media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9575"/>
            <a:ext cx="2056448" cy="226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09575"/>
            <a:ext cx="2056448" cy="2266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905124"/>
            <a:ext cx="2056448" cy="22669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943224"/>
            <a:ext cx="2056448" cy="2266950"/>
          </a:xfrm>
          <a:prstGeom prst="rect">
            <a:avLst/>
          </a:prstGeom>
        </p:spPr>
      </p:pic>
    </p:spTree>
    <p:extLst>
      <p:ext uri="{BB962C8B-B14F-4D97-AF65-F5344CB8AC3E}">
        <p14:creationId xmlns:p14="http://schemas.microsoft.com/office/powerpoint/2010/main" val="144249503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no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9525" y="1267629"/>
            <a:ext cx="9144000" cy="4447371"/>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 Graduates </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will demonstrate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mastery of the knowledge and </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skills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needed for entry into or advancement in an engineering technology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field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of study</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endPar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spcAft>
                <a:spcPts val="1200"/>
              </a:spcAft>
              <a:buFont typeface="Wingdings" pitchFamily="2" charset="2"/>
              <a:buChar char="Ø"/>
            </a:pP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Competence - Graduates will be competent technicians with problem solving and design skills, and have the ability to apply mathematics and science to solve engineering technology problems</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endPar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spcAft>
                <a:spcPts val="1200"/>
              </a:spcAft>
              <a:buFont typeface="Wingdings" pitchFamily="2" charset="2"/>
              <a:buChar char="Ø"/>
            </a:pP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Skills - Graduates will have strong communication skills, and the ability to work successfully in teams</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endPar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spcAft>
                <a:spcPts val="1200"/>
              </a:spcAft>
              <a:buFont typeface="Wingdings" pitchFamily="2" charset="2"/>
              <a:buChar char="Ø"/>
            </a:pP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Transfer - 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1" dur="1000"/>
                                        <p:tgtEl>
                                          <p:spTgt spid="4">
                                            <p:txEl>
                                              <p:pRg st="0" end="0"/>
                                            </p:txEl>
                                          </p:spTgt>
                                        </p:tgtEl>
                                      </p:cBhvr>
                                    </p:animEffect>
                                  </p:childTnLst>
                                </p:cTn>
                              </p:par>
                            </p:childTnLst>
                          </p:cTn>
                        </p:par>
                        <p:par>
                          <p:cTn id="22" fill="hold">
                            <p:stCondLst>
                              <p:cond delay="2000"/>
                            </p:stCondLst>
                            <p:childTnLst>
                              <p:par>
                                <p:cTn id="23" presetID="53" presetClass="entr" presetSubtype="16" fill="hold" nodeType="afterEffect">
                                  <p:stCondLst>
                                    <p:cond delay="50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p:cTn id="2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7" dur="1000"/>
                                        <p:tgtEl>
                                          <p:spTgt spid="4">
                                            <p:txEl>
                                              <p:pRg st="1" end="1"/>
                                            </p:txEl>
                                          </p:spTgt>
                                        </p:tgtEl>
                                      </p:cBhvr>
                                    </p:animEffect>
                                  </p:childTnLst>
                                </p:cTn>
                              </p:par>
                            </p:childTnLst>
                          </p:cTn>
                        </p:par>
                        <p:par>
                          <p:cTn id="28" fill="hold">
                            <p:stCondLst>
                              <p:cond delay="3500"/>
                            </p:stCondLst>
                            <p:childTnLst>
                              <p:par>
                                <p:cTn id="29" presetID="53" presetClass="entr" presetSubtype="16" fill="hold" nodeType="afterEffect">
                                  <p:stCondLst>
                                    <p:cond delay="50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p:cTn id="31"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3" dur="1000"/>
                                        <p:tgtEl>
                                          <p:spTgt spid="4">
                                            <p:txEl>
                                              <p:pRg st="2" end="2"/>
                                            </p:txEl>
                                          </p:spTgt>
                                        </p:tgtEl>
                                      </p:cBhvr>
                                    </p:animEffect>
                                  </p:childTnLst>
                                </p:cTn>
                              </p:par>
                            </p:childTnLst>
                          </p:cTn>
                        </p:par>
                        <p:par>
                          <p:cTn id="34" fill="hold">
                            <p:stCondLst>
                              <p:cond delay="5000"/>
                            </p:stCondLst>
                            <p:childTnLst>
                              <p:par>
                                <p:cTn id="35" presetID="53" presetClass="entr" presetSubtype="16" fill="hold" nodeType="afterEffect">
                                  <p:stCondLst>
                                    <p:cond delay="50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p:cTn id="3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9"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381000" y="672748"/>
            <a:ext cx="1981200" cy="424731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139700">
              <a:schemeClr val="accent1">
                <a:alpha val="0"/>
              </a:schemeClr>
            </a:glow>
            <a:outerShdw blurRad="50800" dist="38100" dir="13500000" algn="br" rotWithShape="0">
              <a:prstClr val="black">
                <a:alpha val="40000"/>
              </a:prstClr>
            </a:outerShdw>
            <a:reflection stA="45000" endPos="0" dist="50800" dir="5400000" sy="-100000" algn="bl" rotWithShape="0"/>
          </a:effectLst>
        </p:spPr>
        <p:txBody>
          <a:bodyPr wrap="square" anchor="t" anchorCtr="0">
            <a:spAutoFit/>
          </a:bodyPr>
          <a:lstStyle/>
          <a:p>
            <a:r>
              <a:rPr lang="en-US" sz="1800" dirty="0">
                <a:ln cmpd="tri">
                  <a:solidFill>
                    <a:schemeClr val="tx1"/>
                  </a:solidFill>
                </a:ln>
                <a:solidFill>
                  <a:schemeClr val="tx2">
                    <a:lumMod val="60000"/>
                    <a:lumOff val="40000"/>
                  </a:schemeClr>
                </a:solidFill>
                <a:latin typeface="Britannic Bold" pitchFamily="34" charset="0"/>
              </a:rPr>
              <a:t>The mission of the Engineering Technology Program at Queensborough Community College is to develop technically competent and professional graduates for successful careers within the profession.</a:t>
            </a:r>
            <a:r>
              <a:rPr lang="en-US" sz="1800"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39461" y="1514011"/>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State Of The Art Labs</a:t>
            </a: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1"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000"/>
                                        <p:tgtEl>
                                          <p:spTgt spid="4"/>
                                        </p:tgtEl>
                                      </p:cBhvr>
                                    </p:animEffect>
                                    <p:anim calcmode="lin" valueType="num">
                                      <p:cBhvr>
                                        <p:cTn id="35" dur="2000" fill="hold"/>
                                        <p:tgtEl>
                                          <p:spTgt spid="4"/>
                                        </p:tgtEl>
                                        <p:attrNameLst>
                                          <p:attrName>ppt_w</p:attrName>
                                        </p:attrNameLst>
                                      </p:cBhvr>
                                      <p:tavLst>
                                        <p:tav tm="0" fmla="#ppt_w*sin(2.5*pi*$)">
                                          <p:val>
                                            <p:fltVal val="0"/>
                                          </p:val>
                                        </p:tav>
                                        <p:tav tm="100000">
                                          <p:val>
                                            <p:fltVal val="1"/>
                                          </p:val>
                                        </p:tav>
                                      </p:tavLst>
                                    </p:anim>
                                    <p:anim calcmode="lin" valueType="num">
                                      <p:cBhvr>
                                        <p:cTn id="3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fltVal val="0"/>
                                          </p:val>
                                        </p:tav>
                                        <p:tav tm="100000">
                                          <p:val>
                                            <p:strVal val="#ppt_w"/>
                                          </p:val>
                                        </p:tav>
                                      </p:tavLst>
                                    </p:anim>
                                    <p:anim calcmode="lin" valueType="num">
                                      <p:cBhvr>
                                        <p:cTn id="42" dur="1000" fill="hold"/>
                                        <p:tgtEl>
                                          <p:spTgt spid="5"/>
                                        </p:tgtEl>
                                        <p:attrNameLst>
                                          <p:attrName>ppt_h</p:attrName>
                                        </p:attrNameLst>
                                      </p:cBhvr>
                                      <p:tavLst>
                                        <p:tav tm="0">
                                          <p:val>
                                            <p:fltVal val="0"/>
                                          </p:val>
                                        </p:tav>
                                        <p:tav tm="100000">
                                          <p:val>
                                            <p:strVal val="#ppt_h"/>
                                          </p:val>
                                        </p:tav>
                                      </p:tavLst>
                                    </p:anim>
                                    <p:anim calcmode="lin" valueType="num">
                                      <p:cBhvr>
                                        <p:cTn id="43" dur="1000" fill="hold"/>
                                        <p:tgtEl>
                                          <p:spTgt spid="5"/>
                                        </p:tgtEl>
                                        <p:attrNameLst>
                                          <p:attrName>style.rotation</p:attrName>
                                        </p:attrNameLst>
                                      </p:cBhvr>
                                      <p:tavLst>
                                        <p:tav tm="0">
                                          <p:val>
                                            <p:fltVal val="90"/>
                                          </p:val>
                                        </p:tav>
                                        <p:tav tm="100000">
                                          <p:val>
                                            <p:fltVal val="0"/>
                                          </p:val>
                                        </p:tav>
                                      </p:tavLst>
                                    </p:anim>
                                    <p:animEffect transition="in" filter="fade">
                                      <p:cBhvr>
                                        <p:cTn id="4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4152347" y="3003709"/>
            <a:ext cx="4572000" cy="2215991"/>
          </a:xfrm>
          <a:prstGeom prst="rect">
            <a:avLst/>
          </a:prstGeom>
          <a:solidFill>
            <a:schemeClr val="accent6">
              <a:lumMod val="75000"/>
              <a:alpha val="51000"/>
            </a:schemeClr>
          </a:solidFill>
        </p:spPr>
        <p:txBody>
          <a:bodyPr>
            <a:spAutoFit/>
            <a:scene3d>
              <a:camera prst="orthographicFront"/>
              <a:lightRig rig="chilly" dir="t"/>
            </a:scene3d>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Students learn to design</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build and administer their own World Wide Web site. The course </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covers </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everything from Web Server installation to the preparation of multimedia content for delivery on the Internet/Intranet</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a:t>
            </a:r>
            <a:r>
              <a:rPr lang="en-US"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rPr>
              <a:t> </a:t>
            </a:r>
            <a:endParaRPr lang="en-US"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5107</TotalTime>
  <Words>965</Words>
  <Application>Microsoft Office PowerPoint</Application>
  <PresentationFormat>On-screen Show (16:10)</PresentationFormat>
  <Paragraphs>110</Paragraphs>
  <Slides>34</Slides>
  <Notes>5</Notes>
  <HiddenSlides>0</HiddenSlides>
  <MMClips>2</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engineering Technology department Programs</vt:lpstr>
      <vt:lpstr>PowerPoint Presentation</vt:lpstr>
      <vt:lpstr>PowerPoint Presentation</vt:lpstr>
      <vt:lpstr>Engineering Technology Educational Objectives</vt:lpstr>
      <vt:lpstr>PowerPoint Presentation</vt:lpstr>
      <vt:lpstr>16 State Of The Art Labs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515</cp:revision>
  <dcterms:created xsi:type="dcterms:W3CDTF">2012-10-03T18:26:46Z</dcterms:created>
  <dcterms:modified xsi:type="dcterms:W3CDTF">2013-05-30T20:00:06Z</dcterms:modified>
</cp:coreProperties>
</file>